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29890-6DC3-48B0-9070-1022838139B6}" type="datetimeFigureOut">
              <a:rPr lang="ro-RO"/>
              <a:pPr>
                <a:defRPr/>
              </a:pPr>
              <a:t>29.04.2016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FE6CC-D951-47AC-A77E-FB10ECD253B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2541B-A1C1-46EA-BFEE-211E30D7BAFF}" type="datetimeFigureOut">
              <a:rPr lang="ro-RO"/>
              <a:pPr>
                <a:defRPr/>
              </a:pPr>
              <a:t>29.04.2016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0CD50-FFF3-41F7-8709-C15F05981E0B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0853B-1C7B-49C0-9BFB-3725C8EF0D98}" type="datetimeFigureOut">
              <a:rPr lang="ro-RO"/>
              <a:pPr>
                <a:defRPr/>
              </a:pPr>
              <a:t>29.04.2016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9EB0A-5048-48D8-AC0A-EE049A86654D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82AB4-F2BB-44EC-B82B-3EBD04187F7A}" type="datetimeFigureOut">
              <a:rPr lang="ro-RO"/>
              <a:pPr>
                <a:defRPr/>
              </a:pPr>
              <a:t>29.04.2016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7044B-8178-4976-8BA9-FC2BFEFC97D1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80455-5CE6-4AC1-88BD-8333149EF9AC}" type="datetimeFigureOut">
              <a:rPr lang="ro-RO"/>
              <a:pPr>
                <a:defRPr/>
              </a:pPr>
              <a:t>29.04.2016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3A912-52FD-456D-8A1C-D1DCDBCBEE74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96456-6817-4AFF-85EC-9500A7C75AAA}" type="datetimeFigureOut">
              <a:rPr lang="ro-RO"/>
              <a:pPr>
                <a:defRPr/>
              </a:pPr>
              <a:t>29.04.2016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F51D2-7FE9-4C8E-BB32-536F2EEB6348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19FA4-F5D0-44B2-9D23-7D223ADF5661}" type="datetimeFigureOut">
              <a:rPr lang="ro-RO"/>
              <a:pPr>
                <a:defRPr/>
              </a:pPr>
              <a:t>29.04.2016</a:t>
            </a:fld>
            <a:endParaRPr lang="ro-R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A5D1B-1467-49DD-9D72-690179A5BCA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33203-BBB3-416E-815A-3531CB181416}" type="datetimeFigureOut">
              <a:rPr lang="ro-RO"/>
              <a:pPr>
                <a:defRPr/>
              </a:pPr>
              <a:t>29.04.2016</a:t>
            </a:fld>
            <a:endParaRPr lang="ro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873FF-1BFB-4456-97C0-888CE2C627D8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75F22-41FD-4D1E-A802-B5E5FF767D0C}" type="datetimeFigureOut">
              <a:rPr lang="ro-RO"/>
              <a:pPr>
                <a:defRPr/>
              </a:pPr>
              <a:t>29.04.2016</a:t>
            </a:fld>
            <a:endParaRPr lang="ro-R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8D2A1-5F3F-44AC-9D51-EE6A10A5A70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8B5E3-DCD7-4EB5-AD86-4CAE03D0B58B}" type="datetimeFigureOut">
              <a:rPr lang="ro-RO"/>
              <a:pPr>
                <a:defRPr/>
              </a:pPr>
              <a:t>29.04.2016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F5141-7B2C-4F4C-B04F-4E89A247E6AA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BA0C8-EE00-46B0-AD85-C84548F328AA}" type="datetimeFigureOut">
              <a:rPr lang="ro-RO"/>
              <a:pPr>
                <a:defRPr/>
              </a:pPr>
              <a:t>29.04.2016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AD58F-93BC-4373-951F-BF03F55581B2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o-RO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940227-7717-4B19-A6DD-41A415EC38AA}" type="datetimeFigureOut">
              <a:rPr lang="ro-RO"/>
              <a:pPr>
                <a:defRPr/>
              </a:pPr>
              <a:t>29.04.2016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0E0737-1AF9-4A96-8B26-4AB66E2410A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it-IT" sz="1400" b="1" smtClean="0">
                <a:solidFill>
                  <a:srgbClr val="000000"/>
                </a:solidFill>
                <a:latin typeface="Arial" charset="0"/>
              </a:rPr>
              <a:t>COMBINAŢII RITMICE BINARE ŞI TERNARE</a:t>
            </a:r>
            <a:endParaRPr lang="en-US" sz="14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85800"/>
          </a:xfrm>
        </p:spPr>
        <p:txBody>
          <a:bodyPr/>
          <a:lstStyle/>
          <a:p>
            <a:pPr algn="just" eaLnBrk="1" hangingPunct="1"/>
            <a:r>
              <a:rPr lang="vi-VN" sz="1000" smtClean="0">
                <a:solidFill>
                  <a:schemeClr val="tx1"/>
                </a:solidFill>
              </a:rPr>
              <a:t>(Adaptat după </a:t>
            </a:r>
            <a:r>
              <a:rPr lang="vi-VN" sz="1000" i="1" smtClean="0">
                <a:solidFill>
                  <a:schemeClr val="tx1"/>
                </a:solidFill>
              </a:rPr>
              <a:t>Manualul de Educație muzicală</a:t>
            </a:r>
            <a:r>
              <a:rPr lang="vi-VN" sz="1000" smtClean="0">
                <a:solidFill>
                  <a:schemeClr val="tx1"/>
                </a:solidFill>
              </a:rPr>
              <a:t>, clasa a VIII-a, Anca Toader, Valentin Moraru)</a:t>
            </a:r>
          </a:p>
          <a:p>
            <a:pPr eaLnBrk="1" hangingPunct="1"/>
            <a:endParaRPr lang="ro-RO" sz="10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52" name="Rectangle 1"/>
          <p:cNvSpPr>
            <a:spLocks noChangeArrowheads="1"/>
          </p:cNvSpPr>
          <p:nvPr/>
        </p:nvSpPr>
        <p:spPr bwMode="auto">
          <a:xfrm>
            <a:off x="214313" y="571500"/>
            <a:ext cx="86058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o-RO" sz="1000" dirty="0" smtClean="0"/>
              <a:t>Examenul de bacalaureat naţional 2016</a:t>
            </a:r>
            <a:endParaRPr lang="ro-RO" sz="1000" dirty="0"/>
          </a:p>
          <a:p>
            <a:pPr eaLnBrk="0" hangingPunct="0"/>
            <a:r>
              <a:rPr lang="ro-RO" sz="1000" dirty="0"/>
              <a:t>Proba de evaluare a competenţelor digitale  - document de lucru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4"/>
          <p:cNvSpPr>
            <a:spLocks noGrp="1"/>
          </p:cNvSpPr>
          <p:nvPr>
            <p:ph sz="half" idx="1"/>
          </p:nvPr>
        </p:nvSpPr>
        <p:spPr>
          <a:xfrm>
            <a:off x="468313" y="908051"/>
            <a:ext cx="3095575" cy="3744912"/>
          </a:xfrm>
        </p:spPr>
        <p:txBody>
          <a:bodyPr/>
          <a:lstStyle/>
          <a:p>
            <a:pPr marL="0" indent="542925" algn="just">
              <a:buFont typeface="Arial" charset="0"/>
              <a:buNone/>
            </a:pPr>
            <a:r>
              <a:rPr lang="vi-VN" sz="1200" dirty="0" smtClean="0">
                <a:solidFill>
                  <a:srgbClr val="000000"/>
                </a:solidFill>
                <a:ea typeface="Calibri" pitchFamily="34" charset="0"/>
                <a:cs typeface="Arial" charset="0"/>
              </a:rPr>
              <a:t>Ritmul binar are la bază două durate egale, dintre care una accentuată […]. Ritmului binar îi corespunde metrul sau măsura binară simplă […]. Ritmul ternar are la bază trei durate egale, dintre care una accentuată […]. Ritmului ternar  îi corespunde metrul sau măsura ternară simplă […].</a:t>
            </a:r>
          </a:p>
          <a:p>
            <a:pPr marL="0" indent="542925" algn="just">
              <a:buFont typeface="Arial" charset="0"/>
              <a:buNone/>
            </a:pPr>
            <a:r>
              <a:rPr lang="vi-VN" sz="1200" dirty="0" smtClean="0">
                <a:solidFill>
                  <a:srgbClr val="000000"/>
                </a:solidFill>
                <a:ea typeface="Calibri" pitchFamily="34" charset="0"/>
                <a:cs typeface="Arial" charset="0"/>
              </a:rPr>
              <a:t>Compozitorul Alexandru Paşcanu (1920 - 1989) acordă o deosebită importanţă creaţiei mu</a:t>
            </a:r>
            <a:r>
              <a:rPr lang="en-US" sz="1200" dirty="0" smtClean="0">
                <a:solidFill>
                  <a:srgbClr val="000000"/>
                </a:solidFill>
                <a:latin typeface="Arial" charset="0"/>
                <a:ea typeface="Calibri" pitchFamily="34" charset="0"/>
                <a:cs typeface="Arial" charset="0"/>
              </a:rPr>
              <a:t>z</a:t>
            </a:r>
            <a:r>
              <a:rPr lang="vi-VN" sz="1200" dirty="0" smtClean="0">
                <a:solidFill>
                  <a:srgbClr val="000000"/>
                </a:solidFill>
                <a:ea typeface="Calibri" pitchFamily="34" charset="0"/>
                <a:cs typeface="Arial" charset="0"/>
              </a:rPr>
              <a:t>icale destinate copiilor – atât prin piese corale cât şi instrumentale. În anul 1979 obţine premiul “Zecchino d’oro” în Italia pentru piesa corală “În tabără”.</a:t>
            </a:r>
          </a:p>
          <a:p>
            <a:pPr marL="0" indent="542925" algn="just">
              <a:buFont typeface="Arial" charset="0"/>
              <a:buNone/>
            </a:pPr>
            <a:r>
              <a:rPr lang="vi-VN" sz="1200" dirty="0" smtClean="0">
                <a:solidFill>
                  <a:srgbClr val="000000"/>
                </a:solidFill>
                <a:ea typeface="Calibri" pitchFamily="34" charset="0"/>
                <a:cs typeface="Arial" charset="0"/>
              </a:rPr>
              <a:t>„Chindia” este o altă creaţie de succes a compozitorului, în care se recunoaşte uşor ritmul jocului popular românesc. […]</a:t>
            </a:r>
          </a:p>
          <a:p>
            <a:pPr marL="0" indent="542925" algn="just">
              <a:buFont typeface="Arial" charset="0"/>
              <a:buNone/>
            </a:pPr>
            <a:endParaRPr lang="vi-VN" sz="1200" dirty="0" smtClean="0">
              <a:solidFill>
                <a:srgbClr val="000000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539750" y="260350"/>
            <a:ext cx="8353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 smtClean="0"/>
              <a:t>Examenul de bacalaureat naţional 2016</a:t>
            </a:r>
            <a:endParaRPr lang="ro-RO" sz="1000" dirty="0"/>
          </a:p>
          <a:p>
            <a:r>
              <a:rPr lang="ro-RO" sz="1000" dirty="0"/>
              <a:t>Proba de evaluare a competenţelor digitale  - document de lucru</a:t>
            </a:r>
            <a:endParaRPr lang="en-GB" sz="1000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916832"/>
            <a:ext cx="2448495" cy="2448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5268912"/>
          </a:xfrm>
        </p:spPr>
        <p:txBody>
          <a:bodyPr/>
          <a:lstStyle/>
          <a:p>
            <a:pPr marL="0" lvl="1" indent="538163" algn="just" eaLnBrk="1" hangingPunct="1">
              <a:spcBef>
                <a:spcPct val="0"/>
              </a:spcBef>
              <a:buFont typeface="Arial" charset="0"/>
              <a:buNone/>
            </a:pPr>
            <a:r>
              <a:rPr lang="vi-VN" sz="1200" smtClean="0"/>
              <a:t>Propuneri pentru activităţi de evaluare sumativă:</a:t>
            </a:r>
          </a:p>
          <a:p>
            <a:pPr marL="590550" indent="-533400" algn="just" eaLnBrk="1" hangingPunct="1">
              <a:spcBef>
                <a:spcPct val="0"/>
              </a:spcBef>
              <a:buFont typeface="Arial" charset="0"/>
              <a:buNone/>
            </a:pPr>
            <a:r>
              <a:rPr lang="vi-VN" sz="1200" smtClean="0"/>
              <a:t>1.	Clasificaţi cântecele învăţate în următoarele categorii:</a:t>
            </a:r>
          </a:p>
          <a:p>
            <a:pPr marL="0" lvl="1" indent="538163" algn="just" eaLnBrk="1" hangingPunct="1">
              <a:spcBef>
                <a:spcPct val="0"/>
              </a:spcBef>
              <a:buFont typeface="Arial" charset="0"/>
              <a:buNone/>
            </a:pPr>
            <a:r>
              <a:rPr lang="vi-VN" sz="1200" smtClean="0"/>
              <a:t>a)	Cântece româneşti;</a:t>
            </a:r>
          </a:p>
          <a:p>
            <a:pPr marL="0" lvl="1" indent="538163" algn="just" eaLnBrk="1" hangingPunct="1">
              <a:spcBef>
                <a:spcPct val="0"/>
              </a:spcBef>
              <a:buFont typeface="Arial" charset="0"/>
              <a:buNone/>
            </a:pPr>
            <a:r>
              <a:rPr lang="vi-VN" sz="1200" smtClean="0"/>
              <a:t>b)	Prelucrări folclorice româneşti;</a:t>
            </a:r>
          </a:p>
          <a:p>
            <a:pPr marL="0" lvl="1" indent="538163" algn="just" eaLnBrk="1" hangingPunct="1">
              <a:spcBef>
                <a:spcPct val="0"/>
              </a:spcBef>
              <a:buFont typeface="Arial" charset="0"/>
              <a:buNone/>
            </a:pPr>
            <a:r>
              <a:rPr lang="vi-VN" sz="1200" smtClean="0"/>
              <a:t>c)	Cântecele altor popoare;</a:t>
            </a:r>
          </a:p>
          <a:p>
            <a:pPr marL="0" lvl="1" indent="538163" algn="just" eaLnBrk="1" hangingPunct="1">
              <a:spcBef>
                <a:spcPct val="0"/>
              </a:spcBef>
              <a:buFont typeface="Arial" charset="0"/>
              <a:buNone/>
            </a:pPr>
            <a:r>
              <a:rPr lang="vi-VN" sz="1200" smtClean="0"/>
              <a:t>d)	Cântece de muzică uşoară;</a:t>
            </a:r>
          </a:p>
          <a:p>
            <a:pPr marL="0" lvl="1" indent="538163" algn="just" eaLnBrk="1" hangingPunct="1">
              <a:spcBef>
                <a:spcPct val="0"/>
              </a:spcBef>
              <a:buFont typeface="Arial" charset="0"/>
              <a:buNone/>
            </a:pPr>
            <a:r>
              <a:rPr lang="vi-VN" sz="1200" smtClean="0"/>
              <a:t>e)	Canţonete […].</a:t>
            </a:r>
          </a:p>
          <a:p>
            <a:pPr marL="590550" indent="-533400" algn="just" eaLnBrk="1" hangingPunct="1">
              <a:spcBef>
                <a:spcPct val="0"/>
              </a:spcBef>
              <a:buFont typeface="Arial" charset="0"/>
              <a:buNone/>
            </a:pPr>
            <a:r>
              <a:rPr lang="vi-VN" sz="1200" smtClean="0"/>
              <a:t>2.	Clasificaţi cântecele învăţate în următoarele categorii:</a:t>
            </a:r>
          </a:p>
          <a:p>
            <a:pPr marL="0" lvl="1" indent="538163" algn="just" eaLnBrk="1" hangingPunct="1">
              <a:spcBef>
                <a:spcPct val="0"/>
              </a:spcBef>
              <a:buFont typeface="Arial" charset="0"/>
              <a:buNone/>
            </a:pPr>
            <a:r>
              <a:rPr lang="vi-VN" sz="1200" smtClean="0"/>
              <a:t>a)	Cântece în tonalităţi majore;</a:t>
            </a:r>
          </a:p>
          <a:p>
            <a:pPr marL="0" lvl="1" indent="538163" algn="just" eaLnBrk="1" hangingPunct="1">
              <a:spcBef>
                <a:spcPct val="0"/>
              </a:spcBef>
              <a:buFont typeface="Arial" charset="0"/>
              <a:buNone/>
            </a:pPr>
            <a:r>
              <a:rPr lang="vi-VN" sz="1200" smtClean="0"/>
              <a:t>b)	Cântece în tonalităţi minore.</a:t>
            </a:r>
          </a:p>
          <a:p>
            <a:pPr marL="590550" indent="-533400" algn="just" eaLnBrk="1" hangingPunct="1">
              <a:spcBef>
                <a:spcPct val="0"/>
              </a:spcBef>
              <a:buFont typeface="Arial" charset="0"/>
              <a:buNone/>
            </a:pPr>
            <a:r>
              <a:rPr lang="vi-VN" sz="1200" smtClean="0"/>
              <a:t>3.	Alegeţi unul dintre cântecele prezentate:</a:t>
            </a:r>
          </a:p>
          <a:p>
            <a:pPr marL="0" lvl="1" indent="538163" algn="just" eaLnBrk="1" hangingPunct="1">
              <a:spcBef>
                <a:spcPct val="0"/>
              </a:spcBef>
              <a:buFont typeface="Arial" charset="0"/>
              <a:buNone/>
            </a:pPr>
            <a:r>
              <a:rPr lang="vi-VN" sz="1200" smtClean="0"/>
              <a:t>a)	Explicaţi raportul dintre tonalitate şi expresia melodiei;</a:t>
            </a:r>
          </a:p>
          <a:p>
            <a:pPr marL="0" lvl="1" indent="538163" algn="just" eaLnBrk="1" hangingPunct="1">
              <a:spcBef>
                <a:spcPct val="0"/>
              </a:spcBef>
              <a:buFont typeface="Arial" charset="0"/>
              <a:buNone/>
            </a:pPr>
            <a:r>
              <a:rPr lang="vi-VN" sz="1200" smtClean="0"/>
              <a:t>b)	Cântaţi-le;</a:t>
            </a:r>
          </a:p>
          <a:p>
            <a:pPr marL="0" lvl="1" indent="538163" algn="just" eaLnBrk="1" hangingPunct="1">
              <a:spcBef>
                <a:spcPct val="0"/>
              </a:spcBef>
              <a:buFont typeface="Arial" charset="0"/>
              <a:buNone/>
            </a:pPr>
            <a:r>
              <a:rPr lang="vi-VN" sz="1200" smtClean="0"/>
              <a:t>c)	Rezolvaţi problemele de tehnică vocală întâlnite. </a:t>
            </a:r>
            <a:endParaRPr lang="en-US" sz="1200" smtClean="0">
              <a:latin typeface="Arial" charset="0"/>
            </a:endParaRP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539750" y="260350"/>
            <a:ext cx="784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 smtClean="0"/>
              <a:t>Examenul de bacalaureat naţional 2016</a:t>
            </a:r>
            <a:endParaRPr lang="ro-RO" sz="1000" dirty="0"/>
          </a:p>
          <a:p>
            <a:r>
              <a:rPr lang="ro-RO" sz="1000" dirty="0"/>
              <a:t>Proba de evaluare a competenţelor digitale  - document de lucru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193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COMBINAŢII RITMICE BINARE ŞI TERNARE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SALARIUL</dc:title>
  <dc:creator>CNEE</dc:creator>
  <cp:lastModifiedBy>admin</cp:lastModifiedBy>
  <cp:revision>67</cp:revision>
  <dcterms:created xsi:type="dcterms:W3CDTF">2010-01-11T15:51:42Z</dcterms:created>
  <dcterms:modified xsi:type="dcterms:W3CDTF">2016-04-29T08:41:36Z</dcterms:modified>
</cp:coreProperties>
</file>